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7" r:id="rId19"/>
    <p:sldId id="27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16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94A668-4537-40AA-9D9B-FD6CB62338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C096C-A372-4C70-BAD5-C7F0B12188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B7E8E-E2E5-4401-998B-1818CE302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D5735-0620-47C8-9B68-094930ECC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70D18-C13D-4D2E-9653-EC25DE9075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52693-9E9B-4E75-87C5-E4DFFAB2BC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AC5C9-F282-43AC-9B58-051655441D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5C4C2-D98D-417A-A82E-C9303F4494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CFA1B-3AAA-498C-A5FA-0612EDF67F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EC7CF-0C19-4A99-9C3A-1576A485D7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1B6B6-40E4-4577-A42C-3056B020ED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2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13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413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4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4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C9B00C74-A2B7-49CF-ABC7-9C3B6F44C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1520" y="1196752"/>
            <a:ext cx="871378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/>
              <a:t>Тема:</a:t>
            </a:r>
            <a:r>
              <a:rPr lang="ru-RU" sz="2400" dirty="0"/>
              <a:t> </a:t>
            </a:r>
            <a:r>
              <a:rPr lang="ru-RU" sz="2400" b="1" dirty="0"/>
              <a:t>Статистика рынка труда</a:t>
            </a:r>
            <a:endParaRPr lang="ru-RU" sz="2400" i="1" dirty="0"/>
          </a:p>
          <a:p>
            <a:pPr algn="ctr">
              <a:lnSpc>
                <a:spcPct val="150000"/>
              </a:lnSpc>
            </a:pPr>
            <a:r>
              <a:rPr lang="ru-RU" sz="2400" i="1" dirty="0"/>
              <a:t>План</a:t>
            </a:r>
          </a:p>
          <a:p>
            <a:pPr>
              <a:lnSpc>
                <a:spcPct val="150000"/>
              </a:lnSpc>
            </a:pPr>
            <a:r>
              <a:rPr lang="ru-RU" sz="2400" i="1" dirty="0"/>
              <a:t>1. Статистика рынка труда</a:t>
            </a:r>
          </a:p>
          <a:p>
            <a:pPr>
              <a:lnSpc>
                <a:spcPct val="150000"/>
              </a:lnSpc>
            </a:pPr>
            <a:r>
              <a:rPr lang="ru-RU" sz="2400" i="1" dirty="0"/>
              <a:t>2. Система показателей рынка труда</a:t>
            </a:r>
          </a:p>
          <a:p>
            <a:pPr>
              <a:lnSpc>
                <a:spcPct val="150000"/>
              </a:lnSpc>
            </a:pPr>
            <a:r>
              <a:rPr lang="ru-RU" sz="2400" i="1" dirty="0"/>
              <a:t>3. Источники информации о рынке труда и направления ее анализа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21725" y="6453188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/>
              <a:pPr>
                <a:defRPr/>
              </a:pPr>
              <a:t>1</a:t>
            </a:fld>
            <a:endParaRPr lang="ru-RU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5388D44F-E488-4C47-99DF-4F470A7A73F5}" type="slidenum">
              <a:rPr lang="ru-RU" sz="1800" b="1"/>
              <a:pPr>
                <a:defRPr/>
              </a:pPr>
              <a:t>10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348327"/>
            <a:ext cx="87137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/>
              <a:t>Сводная </a:t>
            </a:r>
            <a:r>
              <a:rPr lang="ru-RU" sz="2400" dirty="0" smtClean="0"/>
              <a:t>система показателей статистики рынка труда </a:t>
            </a:r>
            <a:r>
              <a:rPr lang="ru-RU" sz="2400" dirty="0" smtClean="0"/>
              <a:t>может быть отображена следующим образом:</a:t>
            </a:r>
            <a:endParaRPr lang="ru-RU" sz="240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528" y="1196752"/>
          <a:ext cx="8568951" cy="5184577"/>
        </p:xfrm>
        <a:graphic>
          <a:graphicData uri="http://schemas.openxmlformats.org/drawingml/2006/table">
            <a:tbl>
              <a:tblPr/>
              <a:tblGrid>
                <a:gridCol w="524418"/>
                <a:gridCol w="3972567"/>
                <a:gridCol w="1754922"/>
                <a:gridCol w="2317044"/>
              </a:tblGrid>
              <a:tr h="849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br>
                        <a:rPr lang="ru-RU" sz="2000" b="1" i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i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2000" b="1" i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2000" b="1" i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20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20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Условные обозначения</a:t>
                      </a:r>
                      <a:endParaRPr lang="ru-RU" sz="20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Алгоритмы расчета</a:t>
                      </a:r>
                      <a:endParaRPr lang="ru-RU" sz="20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6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Трудовые ресурсы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6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Трудовые ресурсы занятые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Экономические активное население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эа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6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Население занятое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904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Население в трудоспособном возрасте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тв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4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Коэффициент (уровень) занятости трудовых ресурсов</a:t>
                      </a: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93675" algn="l"/>
                        </a:tabLs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Т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93675" algn="l"/>
                        </a:tabLs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тв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93675" algn="l"/>
                        </a:tabLs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эн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35401" marR="35401" marT="35401" marB="354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91EE7DA0-8741-4DBB-AA87-DBDCFB7DE310}" type="slidenum">
              <a:rPr lang="ru-RU" sz="1800" b="1"/>
              <a:pPr>
                <a:defRPr/>
              </a:pPr>
              <a:t>11</a:t>
            </a:fld>
            <a:endParaRPr lang="ru-RU" sz="1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260644"/>
          <a:ext cx="8712968" cy="6450073"/>
        </p:xfrm>
        <a:graphic>
          <a:graphicData uri="http://schemas.openxmlformats.org/drawingml/2006/table">
            <a:tbl>
              <a:tblPr/>
              <a:tblGrid>
                <a:gridCol w="522779"/>
                <a:gridCol w="4060243"/>
                <a:gridCol w="1775704"/>
                <a:gridCol w="2354242"/>
              </a:tblGrid>
              <a:tr h="8567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i="0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2000" i="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2000" i="0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20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20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Условные обозначения</a:t>
                      </a:r>
                      <a:endParaRPr lang="ru-RU" sz="20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Алгоритмы расчета</a:t>
                      </a:r>
                      <a:endParaRPr lang="ru-RU" sz="20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Общая численность населения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Коэффициент экономической нагрузки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эн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эн</a:t>
                      </a: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Н / Н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эа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6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Доля экономически активного населения в общей численности населения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Н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эа</a:t>
                      </a: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/ Н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Численность иждивенцев отдельных лиц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И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Коэффициент семейной нагрузки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cн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cн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И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эа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Количество вакантных рабочих мест (спрос)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мв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Коэффициент (уровень) вакантности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в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мв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1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Коэффициент (уровень) незанятости</a:t>
                      </a: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нз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Н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4019" marR="24019" marT="24019" marB="2401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C843A96E-CC72-4B58-A5A3-613BD8D91B77}" type="slidenum">
              <a:rPr lang="ru-RU" sz="1800" b="1"/>
              <a:pPr>
                <a:defRPr/>
              </a:pPr>
              <a:t>12</a:t>
            </a:fld>
            <a:endParaRPr lang="ru-RU" sz="18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79512" y="188640"/>
          <a:ext cx="8784975" cy="6206232"/>
        </p:xfrm>
        <a:graphic>
          <a:graphicData uri="http://schemas.openxmlformats.org/drawingml/2006/table">
            <a:tbl>
              <a:tblPr/>
              <a:tblGrid>
                <a:gridCol w="520890"/>
                <a:gridCol w="4045594"/>
                <a:gridCol w="1769299"/>
                <a:gridCol w="2449192"/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№</a:t>
                      </a:r>
                      <a: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20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i="0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r>
                        <a:rPr lang="ru-RU" sz="2000" i="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/</a:t>
                      </a:r>
                      <a:r>
                        <a:rPr lang="ru-RU" sz="2000" i="0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</a:t>
                      </a:r>
                      <a:endParaRPr lang="ru-RU" sz="20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Показатели</a:t>
                      </a:r>
                      <a:endParaRPr lang="ru-RU" sz="20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Условные обозначения</a:t>
                      </a:r>
                      <a:endParaRPr lang="ru-RU" sz="2000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i="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Алгоритмы расчета</a:t>
                      </a:r>
                      <a:endParaRPr lang="ru-RU" sz="20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Число трудоустроенных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ту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6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Число обратившихся в службу занятости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об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Коэффициент </a:t>
                      </a:r>
                      <a:r>
                        <a:rPr lang="ru-RU" sz="1800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трудоустраиваемости</a:t>
                      </a:r>
                      <a:endParaRPr lang="ru-RU" sz="1800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ту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ту</a:t>
                      </a: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T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ту</a:t>
                      </a: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Т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об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18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Число безработных (предложение рабочей силы)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95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Уровень безработицы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эа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тв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3.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Т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6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Численность занятых неполное рабочее время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нз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У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з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69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Коэффициент неполной занятости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K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нз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нз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H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7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Население незанятое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3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23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Коэффициент напряженности на рынке труда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endParaRPr lang="ru-RU" sz="2000" b="1" spc="1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1.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H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мв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</a:b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2.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н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мв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6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24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Показатель конъюнктуры на рынке труда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</a:t>
                      </a: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К =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Р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мв</a:t>
                      </a:r>
                      <a:r>
                        <a:rPr lang="ru-RU" sz="2000" b="1" spc="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 / </a:t>
                      </a:r>
                      <a:r>
                        <a:rPr lang="ru-RU" sz="2000" b="1" spc="1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ru-RU" sz="2000" b="1" spc="100" baseline="-25000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б</a:t>
                      </a:r>
                      <a:endParaRPr lang="ru-RU" sz="2000" b="1" spc="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20484" marR="20484" marT="20484" marB="204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FB7B2908-CDA0-4BFC-A4E1-C25D4ACC42FE}" type="slidenum">
              <a:rPr lang="ru-RU" sz="1800" b="1"/>
              <a:pPr>
                <a:defRPr/>
              </a:pPr>
              <a:t>13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1052736"/>
            <a:ext cx="8713788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/>
              <a:t>Данные </a:t>
            </a:r>
            <a:r>
              <a:rPr lang="ru-RU" sz="2400" dirty="0" err="1" smtClean="0"/>
              <a:t>ФСЗ</a:t>
            </a:r>
            <a:r>
              <a:rPr lang="ru-RU" sz="2400" dirty="0" smtClean="0"/>
              <a:t> позволяют проводить анализ изменений отраслевой структуры занятых по кварталам в течение года с целью отслеживания динамики отраслевого спроса на открытом рынке труда в целом и выявления отраслей, в большей степени связанных с официальной и неофициальной частями рынка труда. </a:t>
            </a:r>
            <a:endParaRPr lang="ru-RU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Эти </a:t>
            </a:r>
            <a:r>
              <a:rPr lang="ru-RU" sz="2400" dirty="0" smtClean="0"/>
              <a:t>данные обеспечивают всесторонний анализ спроса, источников его формирования и возможностей удовлетворения, а также позволяют выявить резервы рабочей силы не только на общероссийском, но и на региональных рынках труда.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B62BC398-135D-4356-AB22-CA980AB66641}" type="slidenum">
              <a:rPr lang="ru-RU" sz="1800" b="1"/>
              <a:pPr>
                <a:defRPr/>
              </a:pPr>
              <a:t>14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44624"/>
            <a:ext cx="8713788" cy="803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/>
              <a:t>Для </a:t>
            </a:r>
            <a:r>
              <a:rPr lang="ru-RU" sz="2400" dirty="0" smtClean="0"/>
              <a:t>характеристики соотношения между спросом и предложением на открытом рынке труда используются следующие показатели:</a:t>
            </a:r>
            <a:endParaRPr lang="ru-RU" sz="2400" dirty="0"/>
          </a:p>
          <a:p>
            <a:pPr algn="just">
              <a:lnSpc>
                <a:spcPct val="150000"/>
              </a:lnSpc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400" dirty="0" smtClean="0"/>
              <a:t>общее число трудоустроенных; </a:t>
            </a:r>
            <a:endParaRPr lang="ru-RU" sz="2400" dirty="0"/>
          </a:p>
          <a:p>
            <a:pPr algn="just"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400" dirty="0" smtClean="0"/>
              <a:t>структура трудоустроенных, в том числе не занятых трудовой деятельностью граждан; занятых и учащейся молодежи, желающих работать по совместительству; женщин, пенсионеров, высвобождаемых работников;</a:t>
            </a:r>
            <a:endParaRPr lang="ru-RU" sz="2400" dirty="0"/>
          </a:p>
          <a:p>
            <a:pPr algn="just">
              <a:spcAft>
                <a:spcPts val="1800"/>
              </a:spcAft>
              <a:buFont typeface="Wingdings" pitchFamily="2" charset="2"/>
              <a:buChar char="q"/>
            </a:pPr>
            <a:r>
              <a:rPr lang="ru-RU" sz="2400" dirty="0" smtClean="0"/>
              <a:t>соотношение числа обратившихся по вопросу трудоустройства в </a:t>
            </a:r>
            <a:r>
              <a:rPr lang="ru-RU" sz="2400" dirty="0" err="1" smtClean="0"/>
              <a:t>ФСЗ</a:t>
            </a:r>
            <a:r>
              <a:rPr lang="ru-RU" sz="2400" dirty="0" smtClean="0"/>
              <a:t> и количества имеющихся заявок на замещение свободных рабочих мест и вакансий. Этот показатель отражает степень качественного и количественного соответствия спроса и предложения на рынке труда. </a:t>
            </a:r>
            <a:endParaRPr lang="ru-RU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ru-RU" sz="2400" dirty="0"/>
          </a:p>
          <a:p>
            <a:r>
              <a:rPr lang="ru-RU" sz="2400" dirty="0" smtClean="0"/>
              <a:t> </a:t>
            </a:r>
            <a:endParaRPr lang="ru-RU" sz="2400" dirty="0" smtClean="0"/>
          </a:p>
          <a:p>
            <a:pPr lvl="0"/>
            <a:r>
              <a:rPr lang="ru-RU" sz="2400" dirty="0" smtClean="0"/>
              <a:t> </a:t>
            </a: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5DF8D6CF-24AD-4C27-9353-D0B9323C1069}" type="slidenum">
              <a:rPr lang="ru-RU" sz="1800" b="1"/>
              <a:pPr>
                <a:defRPr/>
              </a:pPr>
              <a:t>15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836712"/>
            <a:ext cx="871378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/>
              <a:t>Важным показателем рынка труда является </a:t>
            </a:r>
            <a:r>
              <a:rPr lang="ru-RU" sz="2400" b="1" i="1" dirty="0" smtClean="0"/>
              <a:t>конъюнктура, </a:t>
            </a:r>
            <a:r>
              <a:rPr lang="ru-RU" sz="2400" i="1" dirty="0" smtClean="0"/>
              <a:t>под которым понимают </a:t>
            </a:r>
            <a:r>
              <a:rPr lang="ru-RU" sz="2400" dirty="0" smtClean="0"/>
              <a:t>соотношение </a:t>
            </a:r>
            <a:r>
              <a:rPr lang="ru-RU" sz="2400" dirty="0" smtClean="0"/>
              <a:t>спроса и предложения рабочей силы - важнейшая характеристика всех видов рынков труда, учитываемая при выборе альтернатив политики занятости, способов регулирования рынка труда и структурной политики в экономике. </a:t>
            </a:r>
            <a:endParaRPr lang="ru-RU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Это </a:t>
            </a:r>
            <a:r>
              <a:rPr lang="ru-RU" sz="2400" dirty="0" smtClean="0"/>
              <a:t>соотношение может </a:t>
            </a:r>
            <a:r>
              <a:rPr lang="ru-RU" sz="2400" dirty="0" smtClean="0"/>
              <a:t>быть: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i="1" dirty="0" smtClean="0"/>
              <a:t>равновесным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/>
              <a:t>отражать </a:t>
            </a:r>
            <a:r>
              <a:rPr lang="ru-RU" sz="2400" dirty="0" smtClean="0"/>
              <a:t>хроническую </a:t>
            </a:r>
            <a:r>
              <a:rPr lang="ru-RU" sz="2400" i="1" dirty="0" err="1" smtClean="0"/>
              <a:t>трудоизбыточность</a:t>
            </a:r>
            <a:r>
              <a:rPr lang="ru-RU" sz="2400" i="1" dirty="0" smtClean="0"/>
              <a:t> </a:t>
            </a:r>
            <a:r>
              <a:rPr lang="ru-RU" sz="2400" dirty="0" smtClean="0"/>
              <a:t>(предложение больше спроса) 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/>
              <a:t>или </a:t>
            </a:r>
            <a:r>
              <a:rPr lang="ru-RU" sz="2400" i="1" dirty="0" err="1" smtClean="0"/>
              <a:t>трудонедостаточность</a:t>
            </a:r>
            <a:r>
              <a:rPr lang="ru-RU" sz="2400" i="1" dirty="0" smtClean="0"/>
              <a:t> </a:t>
            </a:r>
            <a:r>
              <a:rPr lang="ru-RU" sz="2400" dirty="0" smtClean="0"/>
              <a:t>(</a:t>
            </a:r>
            <a:r>
              <a:rPr lang="ru-RU" sz="2400" dirty="0" err="1" smtClean="0"/>
              <a:t>П</a:t>
            </a:r>
            <a:r>
              <a:rPr lang="ru-RU" sz="2400" dirty="0" smtClean="0"/>
              <a:t> &lt; С).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60DF7723-A333-4384-A53D-5E2E8723B965}" type="slidenum">
              <a:rPr lang="ru-RU" sz="1800" b="1"/>
              <a:pPr>
                <a:defRPr/>
              </a:pPr>
              <a:t>16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1053311"/>
            <a:ext cx="871378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/>
              <a:t>Практически </a:t>
            </a:r>
            <a:r>
              <a:rPr lang="ru-RU" sz="2400" dirty="0" smtClean="0"/>
              <a:t>общее и структурное равновесие рабочей силы </a:t>
            </a:r>
            <a:r>
              <a:rPr lang="ru-RU" sz="2400" dirty="0" smtClean="0"/>
              <a:t>труднодостижимы и зависят </a:t>
            </a:r>
            <a:r>
              <a:rPr lang="ru-RU" sz="2400" dirty="0" smtClean="0"/>
              <a:t>от многих факторов, </a:t>
            </a:r>
            <a:r>
              <a:rPr lang="ru-RU" sz="2400" dirty="0" smtClean="0"/>
              <a:t>поэтому </a:t>
            </a:r>
            <a:r>
              <a:rPr lang="ru-RU" sz="2400" dirty="0" smtClean="0"/>
              <a:t>анализ ситуации на рынке труда следует вести во взаимосвязи с динамикой: 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400" dirty="0" smtClean="0"/>
              <a:t>производства </a:t>
            </a:r>
            <a:r>
              <a:rPr lang="ru-RU" sz="2400" dirty="0" smtClean="0"/>
              <a:t>продукции и услуг; 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400" dirty="0" smtClean="0"/>
              <a:t>численности </a:t>
            </a:r>
            <a:r>
              <a:rPr lang="ru-RU" sz="2400" dirty="0" smtClean="0"/>
              <a:t>и структуры трудовых ресурсов и занятых в экономике региона; 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400" dirty="0" smtClean="0"/>
              <a:t>заработной </a:t>
            </a:r>
            <a:r>
              <a:rPr lang="ru-RU" sz="2400" dirty="0" smtClean="0"/>
              <a:t>платы и доходов; 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ü"/>
            </a:pPr>
            <a:r>
              <a:rPr lang="ru-RU" sz="2400" dirty="0" smtClean="0"/>
              <a:t>миграции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8EEECC4F-6DE3-4AB6-B05E-2FCB8334A45E}" type="slidenum">
              <a:rPr lang="ru-RU" sz="1800" b="1"/>
              <a:pPr>
                <a:defRPr/>
              </a:pPr>
              <a:t>17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78873"/>
            <a:ext cx="8713788" cy="7201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/>
              <a:t>Обострение </a:t>
            </a:r>
            <a:r>
              <a:rPr lang="ru-RU" sz="2400" dirty="0" smtClean="0"/>
              <a:t>ситуации на рынке труда связывают не столько с ростом безработицы, сколько с увеличением нерационального характера занятости, снижением эффективности использования трудового потенциала, отсутствием многих необходимых сдвигов в структуре занятости, появлением новых диспропорций. </a:t>
            </a:r>
            <a:endParaRPr lang="ru-RU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Цель государственной политики на рынке </a:t>
            </a:r>
            <a:r>
              <a:rPr lang="ru-RU" sz="2400" dirty="0" smtClean="0"/>
              <a:t>труда </a:t>
            </a:r>
            <a:r>
              <a:rPr lang="ru-RU" sz="2400" dirty="0" smtClean="0"/>
              <a:t>может быть сформулирована как </a:t>
            </a:r>
            <a:r>
              <a:rPr lang="ru-RU" sz="2400" dirty="0" smtClean="0"/>
              <a:t>обеспечение </a:t>
            </a:r>
            <a:r>
              <a:rPr lang="ru-RU" sz="2400" dirty="0" smtClean="0"/>
              <a:t>эффективной, рациональной занятости при регулируемом высвобождении потенциальных безработных, недопущении обвальной безработицы и сдерживании роста открытой, в том числе застойной (длительной), безработицы. </a:t>
            </a:r>
            <a:endParaRPr lang="ru-RU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В </a:t>
            </a:r>
            <a:r>
              <a:rPr lang="ru-RU" sz="2400" dirty="0" smtClean="0"/>
              <a:t>то же время задача правительства заключается в противодействии чрезмерному росту безработицы, в ограничении ее на приемлемом </a:t>
            </a:r>
            <a:r>
              <a:rPr lang="ru-RU" sz="2400" dirty="0" smtClean="0"/>
              <a:t>уровне </a:t>
            </a:r>
            <a:r>
              <a:rPr lang="ru-RU" sz="2400" dirty="0" smtClean="0"/>
              <a:t>(ориентировочно </a:t>
            </a:r>
            <a:r>
              <a:rPr lang="ru-RU" sz="2400" dirty="0" smtClean="0"/>
              <a:t>  5-10</a:t>
            </a:r>
            <a:r>
              <a:rPr lang="ru-RU" sz="2400" dirty="0" smtClean="0"/>
              <a:t>% экономически активного населения).</a:t>
            </a:r>
          </a:p>
          <a:p>
            <a:pPr algn="just">
              <a:spcAft>
                <a:spcPts val="1200"/>
              </a:spcAft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60DF7723-A333-4384-A53D-5E2E8723B965}" type="slidenum">
              <a:rPr lang="ru-RU" sz="1800" b="1"/>
              <a:pPr>
                <a:defRPr/>
              </a:pPr>
              <a:t>18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980728"/>
            <a:ext cx="871378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/>
              <a:t>Уровень </a:t>
            </a:r>
            <a:r>
              <a:rPr lang="ru-RU" sz="2400" dirty="0" smtClean="0"/>
              <a:t>допустимости безработицы определяется совокупностью социально-экономических и политических факторов: 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/>
              <a:t>необходимостью </a:t>
            </a:r>
            <a:r>
              <a:rPr lang="ru-RU" sz="2400" dirty="0" smtClean="0"/>
              <a:t>поддержания объема валового внутреннего </a:t>
            </a:r>
            <a:r>
              <a:rPr lang="ru-RU" sz="2400" dirty="0" smtClean="0"/>
              <a:t>продукта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/>
              <a:t>отчисления </a:t>
            </a:r>
            <a:r>
              <a:rPr lang="ru-RU" sz="2400" dirty="0" smtClean="0"/>
              <a:t>в различные бюджетные и во внебюджетные фонды от доходов работающих, в том числе и в фонд поддержки безработных; 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Ø"/>
            </a:pPr>
            <a:r>
              <a:rPr lang="ru-RU" sz="2400" dirty="0" smtClean="0"/>
              <a:t>интересами </a:t>
            </a:r>
            <a:r>
              <a:rPr lang="ru-RU" sz="2400" dirty="0" smtClean="0"/>
              <a:t>поддержания политической стабильности и др.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604250" y="6453188"/>
            <a:ext cx="512763" cy="404812"/>
          </a:xfrm>
        </p:spPr>
        <p:txBody>
          <a:bodyPr/>
          <a:lstStyle/>
          <a:p>
            <a:pPr>
              <a:defRPr/>
            </a:pPr>
            <a:fld id="{50426AF2-C491-4A1E-B120-40D516AB3F66}" type="slidenum">
              <a:rPr lang="ru-RU" sz="1800" b="1"/>
              <a:pPr>
                <a:defRPr/>
              </a:pPr>
              <a:t>19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1053311"/>
            <a:ext cx="8713788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/>
              <a:t>Вместе </a:t>
            </a:r>
            <a:r>
              <a:rPr lang="ru-RU" sz="2400" dirty="0" smtClean="0"/>
              <a:t>с тем существует </a:t>
            </a:r>
            <a:r>
              <a:rPr lang="ru-RU" sz="2400" dirty="0" smtClean="0"/>
              <a:t>и </a:t>
            </a:r>
            <a:r>
              <a:rPr lang="ru-RU" sz="2400" dirty="0" smtClean="0"/>
              <a:t>минимально приемлемый уровень, который диктуется интересами структурной перегруппировки рабочей силы, зачастую связанной с временной безработицей, необходимостью высвобождения лишней рабочей силы на предприятиях. </a:t>
            </a:r>
            <a:endParaRPr lang="ru-RU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Однако </a:t>
            </a:r>
            <a:r>
              <a:rPr lang="ru-RU" sz="2400" dirty="0" smtClean="0"/>
              <a:t>не следует искусственно сдерживать высвобождение работников бесперспективных отраслей и предприятий, не допуская в то же время обвального </a:t>
            </a:r>
            <a:r>
              <a:rPr lang="ru-RU" sz="2400" dirty="0" smtClean="0"/>
              <a:t>высвобождения.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50825" y="1158875"/>
            <a:ext cx="87137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110000"/>
              </a:spcBef>
            </a:pPr>
            <a:r>
              <a:rPr lang="ru-RU" sz="2400" b="1" i="1" dirty="0"/>
              <a:t>Рынок труда</a:t>
            </a:r>
            <a:r>
              <a:rPr lang="ru-RU" sz="2400" dirty="0"/>
              <a:t> рассматривается </a:t>
            </a:r>
            <a:r>
              <a:rPr lang="ru-RU" sz="2400" dirty="0" smtClean="0"/>
              <a:t>как </a:t>
            </a:r>
            <a:r>
              <a:rPr lang="ru-RU" sz="2400" dirty="0"/>
              <a:t>совокупность экономических отношений, возникающих между собственником рабочей силы и ее покупателем (предпринимателем) по поводу конкретного рабочего места, на котором будет производиться товар или услуга.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21725" y="6453188"/>
            <a:ext cx="395288" cy="360362"/>
          </a:xfrm>
        </p:spPr>
        <p:txBody>
          <a:bodyPr/>
          <a:lstStyle/>
          <a:p>
            <a:pPr>
              <a:defRPr/>
            </a:pPr>
            <a:fld id="{C0036983-9B27-4DEF-B876-3D14FE19D39D}" type="slidenum">
              <a:rPr lang="ru-RU" sz="1800" b="1"/>
              <a:pPr>
                <a:defRPr/>
              </a:pPr>
              <a:t>2</a:t>
            </a:fld>
            <a:endParaRPr lang="ru-RU" sz="1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221088"/>
            <a:ext cx="8352928" cy="937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110000"/>
              </a:spcBef>
            </a:pPr>
            <a:r>
              <a:rPr lang="ru-RU" sz="2400" dirty="0"/>
              <a:t>Рынок труда может рассматриваться на национальном, региональном и местном уровнях.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21725" y="6453188"/>
            <a:ext cx="395288" cy="360362"/>
          </a:xfrm>
        </p:spPr>
        <p:txBody>
          <a:bodyPr/>
          <a:lstStyle/>
          <a:p>
            <a:pPr>
              <a:defRPr/>
            </a:pPr>
            <a:fld id="{F1A4AD0A-A8C1-4C2B-BBF6-BAE6661A5885}" type="slidenum">
              <a:rPr lang="ru-RU" sz="1800" b="1"/>
              <a:pPr>
                <a:defRPr/>
              </a:pPr>
              <a:t>3</a:t>
            </a:fld>
            <a:endParaRPr lang="ru-RU" sz="1800" b="1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51520" y="44624"/>
            <a:ext cx="871378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/>
              <a:t>Различают несколько тесно взаимосвязанных </a:t>
            </a:r>
            <a:r>
              <a:rPr lang="ru-RU" sz="2400" b="1" i="1" dirty="0"/>
              <a:t>типов рынков труда</a:t>
            </a:r>
            <a:r>
              <a:rPr lang="ru-RU" sz="2400" dirty="0"/>
              <a:t>: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dirty="0"/>
              <a:t>открытый рынок, внешний по отношению к предприятию;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dirty="0"/>
              <a:t>внутрифирменный рынок труда;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ru-RU" sz="2400" dirty="0"/>
              <a:t>скрытый рынок. </a:t>
            </a:r>
            <a:endParaRPr lang="ru-RU" sz="2400" dirty="0" smtClean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ru-RU" sz="2400" dirty="0"/>
          </a:p>
          <a:p>
            <a:pPr algn="just"/>
            <a:r>
              <a:rPr lang="ru-RU" sz="2400" i="1" dirty="0"/>
              <a:t>Открытый рынок, </a:t>
            </a:r>
            <a:r>
              <a:rPr lang="ru-RU" sz="2400" dirty="0"/>
              <a:t>внешний по отношению к предприятию (фирме), охватывает сферу обращения рабочей силы: всех тех, кто предъявляет спрос на наемный труд, и трудоспособное население, фактически ищущее работу и нуждающееся в профориентации, подготовке и переподготовке, а также вакантные, ученические и временные рабочие места (сезонная работа, нерегулярная занятость) в государственном и негосударственном секторах экономики.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21725" y="6453188"/>
            <a:ext cx="395288" cy="360362"/>
          </a:xfrm>
        </p:spPr>
        <p:txBody>
          <a:bodyPr/>
          <a:lstStyle/>
          <a:p>
            <a:pPr>
              <a:defRPr/>
            </a:pPr>
            <a:fld id="{7C104DD8-C5B4-4A21-8676-A3D4F159D991}" type="slidenum">
              <a:rPr lang="ru-RU" sz="1800" b="1"/>
              <a:pPr>
                <a:defRPr/>
              </a:pPr>
              <a:t>4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235669"/>
            <a:ext cx="871378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i="1" dirty="0"/>
              <a:t>Внутрифирменный рынок труда </a:t>
            </a:r>
            <a:r>
              <a:rPr lang="ru-RU" sz="2400" dirty="0"/>
              <a:t>охватывает систему отношений между работодателями и нанятыми на работу гражданами по поводу расстановки работников на производстве, организации и охраны труда, продолжительности рабочего времени и оплаты, профессионального продвижения и переквалификации, стимулирования за дополнительные итоги и качество работы, регулирования отношений при высвобождении и др. </a:t>
            </a:r>
            <a:endParaRPr lang="ru-RU" sz="2400" dirty="0" smtClean="0"/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Под </a:t>
            </a:r>
            <a:r>
              <a:rPr lang="ru-RU" sz="2400" i="1" dirty="0"/>
              <a:t>скрытым рынком труда </a:t>
            </a:r>
            <a:r>
              <a:rPr lang="ru-RU" sz="2400" dirty="0"/>
              <a:t>подразумевается часть внутрифирменного рынка труда, представленная работниками, сохраняющими статус занятых на предприятиях, фактически бездействующих по тем или иным причинам (конверсия, спад, перестройка производства).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21725" y="6453188"/>
            <a:ext cx="395288" cy="360362"/>
          </a:xfrm>
        </p:spPr>
        <p:txBody>
          <a:bodyPr/>
          <a:lstStyle/>
          <a:p>
            <a:pPr>
              <a:defRPr/>
            </a:pPr>
            <a:fld id="{C358F109-CAB2-4495-B8EA-E368D70DAA0E}" type="slidenum">
              <a:rPr lang="ru-RU" sz="1800" b="1"/>
              <a:pPr>
                <a:defRPr/>
              </a:pPr>
              <a:t>5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404664"/>
            <a:ext cx="871378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/>
              <a:t>Для более глубокого анализа спроса могут быть использованы следующие дополнительные показатели, обеспеченные информацией из различных источников и дополнительно </a:t>
            </a:r>
            <a:r>
              <a:rPr lang="ru-RU" sz="2400" dirty="0" smtClean="0"/>
              <a:t>исчисленные: </a:t>
            </a:r>
            <a:endParaRPr lang="ru-RU" sz="2400" dirty="0"/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i="1" dirty="0"/>
              <a:t>заявленная потребность предприятий на конец отчетного периода</a:t>
            </a:r>
            <a:r>
              <a:rPr lang="ru-RU" sz="2400" dirty="0"/>
              <a:t> (по данным Государственной федеральной службы занятости (</a:t>
            </a:r>
            <a:r>
              <a:rPr lang="ru-RU" sz="2400" dirty="0" err="1"/>
              <a:t>ГФСЗ</a:t>
            </a:r>
            <a:r>
              <a:rPr lang="ru-RU" sz="2400" dirty="0"/>
              <a:t>) о трудоустройстве);</a:t>
            </a:r>
            <a:r>
              <a:rPr lang="ru-RU" sz="2400" dirty="0" smtClean="0"/>
              <a:t> </a:t>
            </a:r>
            <a:endParaRPr lang="ru-RU" sz="2400" dirty="0"/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i="1" dirty="0"/>
              <a:t>число свободных рабочих мест на конец отчетного месяца</a:t>
            </a:r>
            <a:r>
              <a:rPr lang="ru-RU" sz="2400" dirty="0"/>
              <a:t>. Этот показатель, характеризующий, по существу, число рабочих мест, на которые предприятиям и организациям не удалось найти работников, и оставшихся вакантными, отражает величину неудовлетворенного текущего спроса на рабочую силу на открытом рынке труда на конец отчетного месяца.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21725" y="6453188"/>
            <a:ext cx="395288" cy="360362"/>
          </a:xfrm>
        </p:spPr>
        <p:txBody>
          <a:bodyPr/>
          <a:lstStyle/>
          <a:p>
            <a:pPr>
              <a:defRPr/>
            </a:pPr>
            <a:fld id="{17324889-2376-4864-AFB6-9426F4DFCF16}" type="slidenum">
              <a:rPr lang="ru-RU" sz="1800" b="1"/>
              <a:pPr>
                <a:defRPr/>
              </a:pPr>
              <a:t>6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44624"/>
            <a:ext cx="871378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i="1" dirty="0" smtClean="0"/>
              <a:t>Суммарная </a:t>
            </a:r>
            <a:r>
              <a:rPr lang="ru-RU" sz="2400" i="1" dirty="0" smtClean="0"/>
              <a:t>емкость рынка труда </a:t>
            </a:r>
            <a:r>
              <a:rPr lang="ru-RU" sz="2400" dirty="0" smtClean="0"/>
              <a:t>в каждый данный момент определяется потребностями населения в рабочих местах, позволяющих получить трудовой доход от найма, и наличием таких рабочих мест во всех секторах экономики</a:t>
            </a:r>
            <a:r>
              <a:rPr lang="ru-RU" sz="2400" dirty="0" smtClean="0"/>
              <a:t>.</a:t>
            </a:r>
          </a:p>
          <a:p>
            <a:pPr algn="just">
              <a:spcAft>
                <a:spcPts val="1800"/>
              </a:spcAft>
            </a:pPr>
            <a:r>
              <a:rPr lang="ru-RU" sz="2400" dirty="0" smtClean="0"/>
              <a:t>Выделяют </a:t>
            </a:r>
            <a:r>
              <a:rPr lang="ru-RU" sz="2400" dirty="0" smtClean="0"/>
              <a:t>следующие основные показатели функционирования рынка труда, рассчитываемые по данным годовых, квартальных и месячных отчетов Государственной федеральной службы занятости </a:t>
            </a:r>
            <a:r>
              <a:rPr lang="ru-RU" sz="2400" dirty="0" smtClean="0"/>
              <a:t>РФ:</a:t>
            </a:r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1. Показатели спроса на рабочую силу:</a:t>
            </a:r>
            <a:endParaRPr lang="ru-RU" sz="2400" dirty="0"/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dirty="0" smtClean="0"/>
              <a:t>заявленная потребность предприятий и организаций в работниках </a:t>
            </a:r>
            <a:r>
              <a:rPr lang="ru-RU" sz="2400" dirty="0" err="1" smtClean="0"/>
              <a:t>ГФСЗ</a:t>
            </a:r>
            <a:r>
              <a:rPr lang="ru-RU" sz="2400" dirty="0" smtClean="0"/>
              <a:t> на конец отчетного периода, тыс. чел.;</a:t>
            </a:r>
            <a:r>
              <a:rPr lang="ru-RU" sz="2400" dirty="0" smtClean="0"/>
              <a:t> </a:t>
            </a:r>
            <a:endParaRPr lang="ru-RU" sz="2400" dirty="0"/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dirty="0" smtClean="0"/>
              <a:t>уровень вакантности, %.</a:t>
            </a:r>
            <a:r>
              <a:rPr lang="ru-RU" sz="2400" dirty="0" smtClean="0"/>
              <a:t> </a:t>
            </a:r>
            <a:endParaRPr lang="ru-RU" sz="240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21725" y="6453188"/>
            <a:ext cx="395288" cy="360362"/>
          </a:xfrm>
        </p:spPr>
        <p:txBody>
          <a:bodyPr/>
          <a:lstStyle/>
          <a:p>
            <a:pPr>
              <a:defRPr/>
            </a:pPr>
            <a:fld id="{94B682E3-4CF1-415D-AF76-8D7CB93CF773}" type="slidenum">
              <a:rPr lang="ru-RU" sz="1800" b="1"/>
              <a:pPr>
                <a:defRPr/>
              </a:pPr>
              <a:t>7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348327"/>
            <a:ext cx="8713788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/>
              <a:t>2. Показатели заключенных контрактов </a:t>
            </a:r>
            <a:r>
              <a:rPr lang="ru-RU" sz="2400" dirty="0" err="1" smtClean="0"/>
              <a:t>ГФСЗ</a:t>
            </a:r>
            <a:r>
              <a:rPr lang="ru-RU" sz="2400" dirty="0" smtClean="0"/>
              <a:t> с работодателями: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dirty="0" smtClean="0"/>
              <a:t>число предприятий, сообщивших сведения о потребности в рабочей силе, тыс. ед.;</a:t>
            </a:r>
            <a:r>
              <a:rPr lang="ru-RU" sz="2400" dirty="0" smtClean="0"/>
              <a:t> 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dirty="0" smtClean="0"/>
              <a:t>списочная численность работников этих предприятий, тыс. чел. </a:t>
            </a:r>
            <a:r>
              <a:rPr lang="ru-RU" sz="2400" dirty="0" smtClean="0"/>
              <a:t> </a:t>
            </a:r>
            <a:endParaRPr lang="ru-RU" sz="2400" dirty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3. Показатели предложений рабочей силы: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dirty="0" smtClean="0"/>
              <a:t>численность незанятых, ищущих работу на конец отчетного периода, тыс. чел.;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dirty="0" smtClean="0"/>
              <a:t>численность инвалидов войны на конец отчетного периода, тыс. чел</a:t>
            </a:r>
            <a:r>
              <a:rPr lang="ru-RU" sz="2400" dirty="0" smtClean="0"/>
              <a:t>.;</a:t>
            </a:r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dirty="0" smtClean="0"/>
              <a:t>численность работников, подлежащих освобождению на ближайший квартал, тыс. чел.</a:t>
            </a: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21725" y="6453188"/>
            <a:ext cx="395288" cy="360362"/>
          </a:xfrm>
        </p:spPr>
        <p:txBody>
          <a:bodyPr/>
          <a:lstStyle/>
          <a:p>
            <a:pPr>
              <a:defRPr/>
            </a:pPr>
            <a:fld id="{7EC65454-9A67-4A05-9DBF-EB2D83C2F26C}" type="slidenum">
              <a:rPr lang="ru-RU" sz="1800" b="1"/>
              <a:pPr>
                <a:defRPr/>
              </a:pPr>
              <a:t>8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1370379"/>
            <a:ext cx="8713788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/>
              <a:t>4. Показатель удовлетворения потребностей в рабочей силе:</a:t>
            </a:r>
            <a:endParaRPr lang="ru-RU" sz="2400" dirty="0" smtClean="0"/>
          </a:p>
          <a:p>
            <a:pPr algn="just">
              <a:spcAft>
                <a:spcPts val="1200"/>
              </a:spcAft>
              <a:buFont typeface="Wingdings" pitchFamily="2" charset="2"/>
              <a:buChar char="§"/>
            </a:pPr>
            <a:r>
              <a:rPr lang="ru-RU" sz="2400" dirty="0" smtClean="0"/>
              <a:t>трудоустроено через </a:t>
            </a:r>
            <a:r>
              <a:rPr lang="ru-RU" sz="2400" dirty="0" err="1" smtClean="0"/>
              <a:t>ГФСЗ</a:t>
            </a:r>
            <a:r>
              <a:rPr lang="ru-RU" sz="2400" dirty="0" smtClean="0"/>
              <a:t> в среднем за месяц - всего, тыс.чел., в том числе незанятых</a:t>
            </a:r>
            <a:r>
              <a:rPr lang="ru-RU" sz="2400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5. Показатели соотношения спроса и предложения рабочей силы: </a:t>
            </a:r>
            <a:r>
              <a:rPr lang="ru-RU" sz="2400" dirty="0" smtClean="0"/>
              <a:t>число </a:t>
            </a:r>
            <a:r>
              <a:rPr lang="ru-RU" sz="2400" dirty="0" smtClean="0"/>
              <a:t>незанятых в расчете на одно вакантное рабочее место, чел., в том числе число безработных на одно вакантное мест</a:t>
            </a:r>
            <a:r>
              <a:rPr lang="ru-RU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21725" y="6453188"/>
            <a:ext cx="395288" cy="360362"/>
          </a:xfrm>
        </p:spPr>
        <p:txBody>
          <a:bodyPr/>
          <a:lstStyle/>
          <a:p>
            <a:pPr>
              <a:defRPr/>
            </a:pPr>
            <a:fld id="{F4515733-5744-479A-838F-5610064FB3C0}" type="slidenum">
              <a:rPr lang="ru-RU" sz="1800" b="1"/>
              <a:pPr>
                <a:defRPr/>
              </a:pPr>
              <a:t>9</a:t>
            </a:fld>
            <a:endParaRPr lang="ru-RU" sz="1800" b="1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251520" y="1052736"/>
            <a:ext cx="871378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b="1" i="1" dirty="0" smtClean="0"/>
              <a:t>Коэффициент напряженности на рынке труда </a:t>
            </a:r>
            <a:r>
              <a:rPr lang="ru-RU" sz="2400" dirty="0" smtClean="0"/>
              <a:t>(</a:t>
            </a:r>
            <a:r>
              <a:rPr lang="ru-RU" sz="2400" dirty="0" err="1" smtClean="0"/>
              <a:t>К</a:t>
            </a:r>
            <a:r>
              <a:rPr lang="ru-RU" sz="2400" baseline="-25000" dirty="0" err="1" smtClean="0"/>
              <a:t>н</a:t>
            </a:r>
            <a:r>
              <a:rPr lang="ru-RU" sz="2400" dirty="0" smtClean="0"/>
              <a:t>) равен отношению числа граждан, не занятых трудовой деятельностью (</a:t>
            </a:r>
            <a:r>
              <a:rPr lang="ru-RU" sz="2400" b="1" dirty="0" err="1" smtClean="0"/>
              <a:t>Н</a:t>
            </a:r>
            <a:r>
              <a:rPr lang="ru-RU" sz="2400" b="1" baseline="-25000" dirty="0" err="1" smtClean="0"/>
              <a:t>н</a:t>
            </a:r>
            <a:r>
              <a:rPr lang="ru-RU" sz="2400" dirty="0" smtClean="0"/>
              <a:t>), к числу вакантных должностей и свободных рабочих мест (</a:t>
            </a:r>
            <a:r>
              <a:rPr lang="ru-RU" sz="2400" b="1" dirty="0" err="1" smtClean="0"/>
              <a:t>Р</a:t>
            </a:r>
            <a:r>
              <a:rPr lang="ru-RU" sz="2400" b="1" baseline="-25000" dirty="0" err="1" smtClean="0"/>
              <a:t>мв</a:t>
            </a:r>
            <a:r>
              <a:rPr lang="ru-RU" sz="2400" dirty="0" smtClean="0"/>
              <a:t>): </a:t>
            </a:r>
            <a:endParaRPr lang="ru-RU" sz="2400" dirty="0" smtClean="0"/>
          </a:p>
          <a:p>
            <a:pPr algn="ctr">
              <a:spcAft>
                <a:spcPts val="1200"/>
              </a:spcAft>
            </a:pPr>
            <a:r>
              <a:rPr lang="ru-RU" sz="2400" b="1" dirty="0" err="1" smtClean="0"/>
              <a:t>К</a:t>
            </a:r>
            <a:r>
              <a:rPr lang="ru-RU" sz="2400" b="1" baseline="-25000" dirty="0" err="1" smtClean="0"/>
              <a:t>н</a:t>
            </a:r>
            <a:r>
              <a:rPr lang="ru-RU" sz="2400" b="1" dirty="0" smtClean="0"/>
              <a:t> = </a:t>
            </a:r>
            <a:r>
              <a:rPr lang="ru-RU" sz="2400" b="1" dirty="0" err="1" smtClean="0"/>
              <a:t>Н</a:t>
            </a:r>
            <a:r>
              <a:rPr lang="ru-RU" sz="2400" b="1" baseline="-25000" dirty="0" err="1" smtClean="0"/>
              <a:t>Н</a:t>
            </a:r>
            <a:r>
              <a:rPr lang="ru-RU" sz="2400" b="1" dirty="0" smtClean="0"/>
              <a:t> </a:t>
            </a:r>
            <a:r>
              <a:rPr lang="ru-RU" sz="2400" b="1" dirty="0" smtClean="0"/>
              <a:t>/ </a:t>
            </a:r>
            <a:r>
              <a:rPr lang="ru-RU" sz="2400" b="1" dirty="0" err="1" smtClean="0"/>
              <a:t>Р</a:t>
            </a:r>
            <a:r>
              <a:rPr lang="ru-RU" sz="2400" b="1" baseline="-25000" dirty="0" err="1" smtClean="0"/>
              <a:t>мв</a:t>
            </a:r>
            <a:endParaRPr lang="ru-RU" sz="2400" b="1" dirty="0" smtClean="0"/>
          </a:p>
          <a:p>
            <a:pPr algn="just">
              <a:spcAft>
                <a:spcPts val="1200"/>
              </a:spcAft>
            </a:pPr>
            <a:endParaRPr lang="ru-RU" sz="2400" dirty="0" smtClean="0"/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5</a:t>
            </a:r>
            <a:r>
              <a:rPr lang="ru-RU" sz="2400" dirty="0" smtClean="0"/>
              <a:t>Аналогичный показатель целесообразно рассчитывать исходя из численности безработных (</a:t>
            </a:r>
            <a:r>
              <a:rPr lang="ru-RU" sz="2400" b="1" dirty="0" smtClean="0"/>
              <a:t>Т</a:t>
            </a:r>
            <a:r>
              <a:rPr lang="ru-RU" sz="2400" b="1" baseline="-25000" dirty="0" smtClean="0"/>
              <a:t>б</a:t>
            </a:r>
            <a:r>
              <a:rPr lang="ru-RU" sz="2400" dirty="0" smtClean="0"/>
              <a:t>), приходящихся на одну вакансию</a:t>
            </a:r>
            <a:r>
              <a:rPr lang="ru-RU" sz="2400" dirty="0" smtClean="0"/>
              <a:t>:</a:t>
            </a:r>
          </a:p>
          <a:p>
            <a:pPr algn="ctr">
              <a:spcAft>
                <a:spcPts val="1200"/>
              </a:spcAft>
            </a:pPr>
            <a:r>
              <a:rPr lang="ru-RU" sz="2400" b="1" dirty="0" err="1" smtClean="0"/>
              <a:t>К</a:t>
            </a:r>
            <a:r>
              <a:rPr lang="ru-RU" sz="2400" b="1" baseline="-25000" dirty="0" err="1" smtClean="0"/>
              <a:t>н</a:t>
            </a:r>
            <a:r>
              <a:rPr lang="ru-RU" sz="2400" b="1" dirty="0" smtClean="0"/>
              <a:t> = </a:t>
            </a:r>
            <a:r>
              <a:rPr lang="ru-RU" sz="2400" b="1" dirty="0" err="1" smtClean="0"/>
              <a:t>T</a:t>
            </a:r>
            <a:r>
              <a:rPr lang="ru-RU" sz="2400" b="1" baseline="-25000" dirty="0" err="1" smtClean="0"/>
              <a:t>б</a:t>
            </a:r>
            <a:r>
              <a:rPr lang="ru-RU" sz="2400" b="1" dirty="0" smtClean="0"/>
              <a:t> / </a:t>
            </a:r>
            <a:r>
              <a:rPr lang="ru-RU" sz="2400" b="1" dirty="0" err="1" smtClean="0"/>
              <a:t>Р</a:t>
            </a:r>
            <a:r>
              <a:rPr lang="ru-RU" sz="2400" b="1" baseline="-25000" dirty="0" err="1" smtClean="0"/>
              <a:t>мв</a:t>
            </a:r>
            <a:r>
              <a:rPr lang="ru-RU" sz="24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165</TotalTime>
  <Words>1357</Words>
  <Application>Microsoft Office PowerPoint</Application>
  <PresentationFormat>Экран (4:3)</PresentationFormat>
  <Paragraphs>185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Лучи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GOR</dc:creator>
  <cp:lastModifiedBy>YEVGENY</cp:lastModifiedBy>
  <cp:revision>12</cp:revision>
  <dcterms:created xsi:type="dcterms:W3CDTF">2010-04-14T06:45:07Z</dcterms:created>
  <dcterms:modified xsi:type="dcterms:W3CDTF">2014-10-21T21:37:55Z</dcterms:modified>
</cp:coreProperties>
</file>